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9" r:id="rId3"/>
    <p:sldId id="286" r:id="rId4"/>
    <p:sldId id="298" r:id="rId5"/>
    <p:sldId id="299" r:id="rId6"/>
    <p:sldId id="300" r:id="rId7"/>
    <p:sldId id="301" r:id="rId8"/>
    <p:sldId id="302" r:id="rId9"/>
    <p:sldId id="303" r:id="rId10"/>
    <p:sldId id="285" r:id="rId11"/>
    <p:sldId id="297" r:id="rId12"/>
    <p:sldId id="290" r:id="rId13"/>
    <p:sldId id="291" r:id="rId14"/>
    <p:sldId id="287" r:id="rId15"/>
    <p:sldId id="292" r:id="rId16"/>
    <p:sldId id="293" r:id="rId17"/>
    <p:sldId id="288" r:id="rId18"/>
    <p:sldId id="294" r:id="rId19"/>
    <p:sldId id="295" r:id="rId20"/>
    <p:sldId id="289" r:id="rId21"/>
    <p:sldId id="296" r:id="rId22"/>
    <p:sldId id="257" r:id="rId23"/>
    <p:sldId id="258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</p:sldIdLst>
  <p:sldSz cx="9144000" cy="5143500" type="screen16x9"/>
  <p:notesSz cx="6858000" cy="9144000"/>
  <p:embeddedFontLst>
    <p:embeddedFont>
      <p:font typeface="Karla" panose="020B0604020202020204" charset="0"/>
      <p:regular r:id="rId51"/>
      <p:bold r:id="rId52"/>
      <p:italic r:id="rId53"/>
      <p:boldItalic r:id="rId54"/>
    </p:embeddedFont>
    <p:embeddedFont>
      <p:font typeface="Montserrat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282D239-12A4-4E86-8E77-5C9200F1B043}">
          <p14:sldIdLst>
            <p14:sldId id="256"/>
            <p14:sldId id="259"/>
            <p14:sldId id="286"/>
            <p14:sldId id="298"/>
            <p14:sldId id="299"/>
            <p14:sldId id="300"/>
            <p14:sldId id="301"/>
            <p14:sldId id="302"/>
            <p14:sldId id="303"/>
            <p14:sldId id="285"/>
            <p14:sldId id="297"/>
            <p14:sldId id="290"/>
            <p14:sldId id="291"/>
            <p14:sldId id="287"/>
            <p14:sldId id="292"/>
            <p14:sldId id="293"/>
            <p14:sldId id="288"/>
            <p14:sldId id="294"/>
            <p14:sldId id="295"/>
            <p14:sldId id="289"/>
            <p14:sldId id="29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44C"/>
    <a:srgbClr val="423F41"/>
    <a:srgbClr val="002B4C"/>
    <a:srgbClr val="0070C0"/>
    <a:srgbClr val="8BC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2C1277-BA0C-4181-B262-B60E00A9D052}">
  <a:tblStyle styleId="{A12C1277-BA0C-4181-B262-B60E00A9D0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770" autoAdjust="0"/>
  </p:normalViewPr>
  <p:slideViewPr>
    <p:cSldViewPr snapToGrid="0">
      <p:cViewPr varScale="1">
        <p:scale>
          <a:sx n="71" d="100"/>
          <a:sy n="71" d="100"/>
        </p:scale>
        <p:origin x="135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P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Commuting has been a part of the daily life of every Filipino – from students to teachers, workers, etc. Rest assure that most Filipinos have experienced commuting at least a few times in their life, and some of those experience may be something they don’t want to experience anymore – it could from any public transportation that is available in the country.</a:t>
            </a:r>
          </a:p>
          <a:p>
            <a:pPr marL="139700" indent="0">
              <a:buNone/>
            </a:pPr>
            <a:endParaRPr lang="en-PH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PH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various ways to commute but for this specific activity, the observers will focus with the Philippine National Railway (PNR) commuters as their subject.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4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927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0062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128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5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2050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645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37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705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63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/>
              <a:t>Demo with the interviewees (prototype 1 and 2)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8228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500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29727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907688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2907688f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600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527fe84f_17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527fe84f_17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2011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3977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956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4257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0906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3" name="Google Shape;63;p11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deathtothestockphoto.com/wp-content/uploads/DeathtotheStockPhoto-License.pdf" TargetMode="External"/><Relationship Id="rId4" Type="http://schemas.openxmlformats.org/officeDocument/2006/relationships/hyperlink" Target="http://deathtothestockphoto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ontsquirrel.com/fonts/karla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2540000" ty="0" sx="100000" sy="100000" flip="none" algn="ctr"/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575415" y="2928868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dirty="0">
                <a:solidFill>
                  <a:srgbClr val="14244C"/>
                </a:solidFill>
              </a:rPr>
              <a:t>PNR Commuters</a:t>
            </a:r>
            <a:br>
              <a:rPr lang="en-PH" dirty="0"/>
            </a:br>
            <a:r>
              <a:rPr lang="en-PH" sz="2000" dirty="0">
                <a:solidFill>
                  <a:srgbClr val="423F41"/>
                </a:solidFill>
              </a:rPr>
              <a:t>Manalang || Timo</a:t>
            </a:r>
            <a:endParaRPr dirty="0">
              <a:solidFill>
                <a:srgbClr val="423F4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61019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4244C"/>
                </a:solidFill>
              </a:rPr>
              <a:t>2.</a:t>
            </a:r>
            <a:endParaRPr sz="6000" dirty="0">
              <a:solidFill>
                <a:srgbClr val="1424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5400" dirty="0">
                <a:solidFill>
                  <a:srgbClr val="423F41"/>
                </a:solidFill>
              </a:rPr>
              <a:t>Story</a:t>
            </a:r>
            <a:br>
              <a:rPr lang="en-PH" sz="5400" dirty="0">
                <a:solidFill>
                  <a:srgbClr val="423F41"/>
                </a:solidFill>
              </a:rPr>
            </a:br>
            <a:r>
              <a:rPr lang="en-PH" sz="5400" dirty="0">
                <a:solidFill>
                  <a:srgbClr val="423F41"/>
                </a:solidFill>
              </a:rPr>
              <a:t>board</a:t>
            </a:r>
            <a:endParaRPr sz="5400" dirty="0">
              <a:solidFill>
                <a:srgbClr val="423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24074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1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9914CAD-C1FE-435F-94D5-B675683F9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94" b="60212"/>
          <a:stretch/>
        </p:blipFill>
        <p:spPr>
          <a:xfrm>
            <a:off x="459323" y="1311750"/>
            <a:ext cx="6259523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693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24074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1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8AFDF2E-099A-44D7-A46D-ECECD2A64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36" b="31006"/>
          <a:stretch/>
        </p:blipFill>
        <p:spPr>
          <a:xfrm>
            <a:off x="516750" y="1311750"/>
            <a:ext cx="6144668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0371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24074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1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214B565-4D5D-41CA-9F83-29E13119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148" b="4092"/>
          <a:stretch/>
        </p:blipFill>
        <p:spPr>
          <a:xfrm>
            <a:off x="184923" y="1311750"/>
            <a:ext cx="6808322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4854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429000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2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699D9-FD86-440C-864C-33EC474B1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5" b="63128"/>
          <a:stretch/>
        </p:blipFill>
        <p:spPr>
          <a:xfrm>
            <a:off x="488305" y="1311750"/>
            <a:ext cx="6201558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04403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429000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2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8FF30-3E34-4A1D-9C21-D54C4B848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25" b="32087"/>
          <a:stretch/>
        </p:blipFill>
        <p:spPr>
          <a:xfrm>
            <a:off x="625508" y="1311750"/>
            <a:ext cx="5927151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7742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429000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2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09ED7-6F16-4519-93C7-30AF8D7B4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066" b="2916"/>
          <a:stretch/>
        </p:blipFill>
        <p:spPr>
          <a:xfrm>
            <a:off x="440935" y="1311750"/>
            <a:ext cx="6296295" cy="25200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6865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50968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3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64404-211C-4168-86D1-CF42E9C5E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6" b="63505"/>
          <a:stretch/>
        </p:blipFill>
        <p:spPr>
          <a:xfrm>
            <a:off x="239627" y="1311750"/>
            <a:ext cx="637874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9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50968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3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DF2CB-1CD1-41A1-A1E3-F6AA34CA6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40" b="36732"/>
          <a:stretch/>
        </p:blipFill>
        <p:spPr>
          <a:xfrm>
            <a:off x="420992" y="1491750"/>
            <a:ext cx="6016016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5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50968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Storyboard</a:t>
            </a:r>
            <a:r>
              <a:rPr lang="en-PH" sz="4000" dirty="0">
                <a:solidFill>
                  <a:srgbClr val="423F41"/>
                </a:solidFill>
              </a:rPr>
              <a:t> 3</a:t>
            </a:r>
            <a:endParaRPr sz="4000" dirty="0">
              <a:solidFill>
                <a:srgbClr val="423F4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56C04-D07C-4D71-B490-26894DA2E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64" b="4134"/>
          <a:stretch/>
        </p:blipFill>
        <p:spPr>
          <a:xfrm>
            <a:off x="582841" y="1311750"/>
            <a:ext cx="569231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6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610192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14244C"/>
                </a:solidFill>
              </a:rPr>
              <a:t>1.</a:t>
            </a:r>
            <a:endParaRPr sz="6000" dirty="0">
              <a:solidFill>
                <a:srgbClr val="1424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5400" dirty="0">
                <a:solidFill>
                  <a:srgbClr val="423F41"/>
                </a:solidFill>
              </a:rPr>
              <a:t>Need Finding</a:t>
            </a:r>
            <a:endParaRPr sz="5400" dirty="0">
              <a:solidFill>
                <a:srgbClr val="423F4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2D73E-AEF0-49AC-99D0-F300CD386AFB}"/>
              </a:ext>
            </a:extLst>
          </p:cNvPr>
          <p:cNvSpPr txBox="1"/>
          <p:nvPr/>
        </p:nvSpPr>
        <p:spPr>
          <a:xfrm>
            <a:off x="5969725" y="3820061"/>
            <a:ext cx="3174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2000" dirty="0">
                <a:solidFill>
                  <a:schemeClr val="bg1"/>
                </a:solidFill>
                <a:latin typeface="Karla" panose="020B0604020202020204" charset="0"/>
              </a:rPr>
              <a:t>Questions</a:t>
            </a:r>
          </a:p>
          <a:p>
            <a:pPr algn="r"/>
            <a:r>
              <a:rPr lang="en-PH" sz="2000" dirty="0">
                <a:solidFill>
                  <a:schemeClr val="bg1"/>
                </a:solidFill>
                <a:latin typeface="Karla" panose="020B0604020202020204" charset="0"/>
              </a:rPr>
              <a:t>Interviewees’ Insights</a:t>
            </a:r>
          </a:p>
          <a:p>
            <a:pPr algn="r"/>
            <a:r>
              <a:rPr lang="en-PH" sz="2000" dirty="0">
                <a:solidFill>
                  <a:schemeClr val="bg1"/>
                </a:solidFill>
                <a:latin typeface="Karla" panose="020B0604020202020204" charset="0"/>
              </a:rPr>
              <a:t>User need breakdown</a:t>
            </a:r>
          </a:p>
          <a:p>
            <a:pPr algn="r"/>
            <a:r>
              <a:rPr lang="en-PH" sz="2000" dirty="0">
                <a:solidFill>
                  <a:schemeClr val="bg1"/>
                </a:solidFill>
                <a:latin typeface="Karla" panose="020B0604020202020204" charset="0"/>
              </a:rPr>
              <a:t>Point of view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976718"/>
            <a:ext cx="3923700" cy="1789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6000" dirty="0">
                <a:solidFill>
                  <a:srgbClr val="14244C"/>
                </a:solidFill>
              </a:rPr>
              <a:t>3.</a:t>
            </a:r>
            <a:endParaRPr sz="6000" dirty="0">
              <a:solidFill>
                <a:srgbClr val="14244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5400" dirty="0">
                <a:solidFill>
                  <a:srgbClr val="423F41"/>
                </a:solidFill>
              </a:rPr>
              <a:t>Prototype</a:t>
            </a:r>
            <a:endParaRPr sz="5400" dirty="0">
              <a:solidFill>
                <a:srgbClr val="423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6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 idx="4294967295"/>
          </p:nvPr>
        </p:nvSpPr>
        <p:spPr>
          <a:xfrm>
            <a:off x="0" y="4410635"/>
            <a:ext cx="3509682" cy="7328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600" dirty="0">
                <a:solidFill>
                  <a:srgbClr val="423F41"/>
                </a:solidFill>
              </a:rPr>
              <a:t>Prototype 1</a:t>
            </a:r>
            <a:endParaRPr sz="4000" dirty="0">
              <a:solidFill>
                <a:srgbClr val="423F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0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INSTRUCTIONS FOR </a:t>
            </a:r>
            <a:r>
              <a:rPr lang="en" sz="2400">
                <a:solidFill>
                  <a:srgbClr val="CDDC39"/>
                </a:solidFill>
              </a:rPr>
              <a:t>USE</a:t>
            </a:r>
            <a:endParaRPr sz="2400">
              <a:solidFill>
                <a:srgbClr val="CDDC39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41000" y="1212150"/>
            <a:ext cx="2709900" cy="28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Karla"/>
                <a:ea typeface="Karla"/>
                <a:cs typeface="Karla"/>
                <a:sym typeface="Karla"/>
              </a:rPr>
              <a:t>EDIT IN GOOGLE SLIDES</a:t>
            </a:r>
            <a:endParaRPr sz="11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Click on the button under the presentation preview that says "Use as Google Slides Theme".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You will get a copy of this document on your Google Drive and will be able to edit, add or delete slides.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You have to be signed in to your Google account.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3917652" y="1212150"/>
            <a:ext cx="2828400" cy="28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>
                <a:latin typeface="Karla"/>
                <a:ea typeface="Karla"/>
                <a:cs typeface="Karla"/>
                <a:sym typeface="Karla"/>
              </a:rPr>
              <a:t>EDIT IN POWERPOINT®</a:t>
            </a:r>
            <a:endParaRPr sz="1100"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Click on the button under the presentation preview that says "Download as PowerPoint template". You will get a .pptx file that you can edit in PowerPoint. 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Remember to download and install the fonts used in this presentation (you’ll find the links to the font files needed in the </a:t>
            </a:r>
            <a:r>
              <a:rPr lang="en" sz="1100" u="sng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hlinkClick r:id="rId3" action="ppaction://hlinksldjump"/>
              </a:rPr>
              <a:t>Presentation design slide</a:t>
            </a: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)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841000" y="3753525"/>
            <a:ext cx="67671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More info on how to use this template at </a:t>
            </a:r>
            <a:r>
              <a:rPr lang="en" sz="1100" b="1" u="sng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hlinkClick r:id="rId4"/>
              </a:rPr>
              <a:t>www.slidescarnival.com/help-use-presentation-template</a:t>
            </a:r>
            <a:endParaRPr sz="1100" b="1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This template is free to use under </a:t>
            </a:r>
            <a:r>
              <a:rPr lang="en" sz="1100" u="sng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hlinkClick r:id="rId5"/>
              </a:rPr>
              <a:t>Creative Commons Attribution license</a:t>
            </a:r>
            <a:r>
              <a:rPr lang="en" sz="11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 You can keep the Credits slide or mention SlidesCarnival and other resources used in a slide footer.</a:t>
            </a: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EB3B"/>
                </a:solidFill>
              </a:rPr>
              <a:t>HELLO!</a:t>
            </a:r>
            <a:endParaRPr sz="1800">
              <a:solidFill>
                <a:srgbClr val="FFEB3B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I am Jayden Smith</a:t>
            </a:r>
            <a:endParaRPr sz="3600"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45315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 am here because I love to give presentations. You can find me at @username</a:t>
            </a:r>
            <a:endParaRPr dirty="0"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85305" y="2088867"/>
            <a:ext cx="462632" cy="462632"/>
            <a:chOff x="1278900" y="2333250"/>
            <a:chExt cx="381175" cy="381175"/>
          </a:xfrm>
        </p:grpSpPr>
        <p:sp>
          <p:nvSpPr>
            <p:cNvPr id="102" name="Google Shape;102;p1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rgbClr val="FF9800"/>
                </a:solidFill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rgbClr val="FF5722"/>
                </a:solidFill>
              </a:rPr>
              <a:t>SLIDE</a:t>
            </a:r>
            <a:r>
              <a:rPr lang="en"/>
              <a:t> TITLE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▸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dirty="0"/>
              <a:t>And some text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▸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grpSp>
        <p:nvGrpSpPr>
          <p:cNvPr id="125" name="Google Shape;125;p19"/>
          <p:cNvGrpSpPr/>
          <p:nvPr/>
        </p:nvGrpSpPr>
        <p:grpSpPr>
          <a:xfrm>
            <a:off x="954632" y="1317465"/>
            <a:ext cx="457190" cy="457120"/>
            <a:chOff x="1923675" y="1633650"/>
            <a:chExt cx="436000" cy="435975"/>
          </a:xfrm>
        </p:grpSpPr>
        <p:sp>
          <p:nvSpPr>
            <p:cNvPr id="126" name="Google Shape;126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ctrTitle" idx="4294967295"/>
          </p:nvPr>
        </p:nvSpPr>
        <p:spPr>
          <a:xfrm>
            <a:off x="669099" y="2650150"/>
            <a:ext cx="525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BIG </a:t>
            </a:r>
            <a:r>
              <a:rPr lang="en" sz="3600">
                <a:solidFill>
                  <a:srgbClr val="F44336"/>
                </a:solidFill>
              </a:rPr>
              <a:t>CONCEPT</a:t>
            </a:r>
            <a:endParaRPr sz="3600">
              <a:solidFill>
                <a:srgbClr val="F4433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5"/>
            <a:ext cx="52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763880" y="1821997"/>
            <a:ext cx="664653" cy="1053757"/>
            <a:chOff x="6718575" y="2318625"/>
            <a:chExt cx="256950" cy="407375"/>
          </a:xfrm>
        </p:grpSpPr>
        <p:sp>
          <p:nvSpPr>
            <p:cNvPr id="140" name="Google Shape;140;p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rgbClr val="E91E63"/>
                </a:solidFill>
              </a:rPr>
              <a:t>SPLIT</a:t>
            </a:r>
            <a:r>
              <a:rPr lang="en"/>
              <a:t> YOUR CONTENT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956177" y="1332826"/>
            <a:ext cx="485675" cy="441808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</a:t>
            </a:r>
            <a:r>
              <a:rPr lang="en">
                <a:solidFill>
                  <a:srgbClr val="9C27B0"/>
                </a:solidFill>
              </a:rPr>
              <a:t>COLUMNS</a:t>
            </a:r>
            <a:endParaRPr>
              <a:solidFill>
                <a:srgbClr val="9C27B0"/>
              </a:solidFill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2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3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22"/>
          <p:cNvGrpSpPr/>
          <p:nvPr/>
        </p:nvGrpSpPr>
        <p:grpSpPr>
          <a:xfrm>
            <a:off x="974536" y="1331558"/>
            <a:ext cx="443239" cy="443239"/>
            <a:chOff x="5941025" y="3634400"/>
            <a:chExt cx="467650" cy="467650"/>
          </a:xfrm>
        </p:grpSpPr>
        <p:sp>
          <p:nvSpPr>
            <p:cNvPr id="167" name="Google Shape;167;p2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9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>
                <a:solidFill>
                  <a:srgbClr val="607D8B"/>
                </a:solidFill>
              </a:rPr>
              <a:t>PICTURE</a:t>
            </a:r>
            <a:r>
              <a:rPr lang="en"/>
              <a:t> IS WORTH A THOUSAND WORDS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grpSp>
        <p:nvGrpSpPr>
          <p:cNvPr id="180" name="Google Shape;180;p23"/>
          <p:cNvGrpSpPr/>
          <p:nvPr/>
        </p:nvGrpSpPr>
        <p:grpSpPr>
          <a:xfrm>
            <a:off x="927978" y="1396874"/>
            <a:ext cx="429606" cy="377755"/>
            <a:chOff x="1929775" y="320925"/>
            <a:chExt cx="423800" cy="372650"/>
          </a:xfrm>
        </p:grpSpPr>
        <p:sp>
          <p:nvSpPr>
            <p:cNvPr id="181" name="Google Shape;181;p2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E3168-DA47-4157-8C3F-BC5F0F97EE4F}"/>
              </a:ext>
            </a:extLst>
          </p:cNvPr>
          <p:cNvSpPr txBox="1"/>
          <p:nvPr/>
        </p:nvSpPr>
        <p:spPr>
          <a:xfrm>
            <a:off x="403429" y="1294477"/>
            <a:ext cx="6602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PH" sz="20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How often do you ride the train?</a:t>
            </a:r>
          </a:p>
          <a:p>
            <a:pPr marL="457200" indent="-457200" algn="just">
              <a:buAutoNum type="arabicPeriod"/>
            </a:pPr>
            <a:endParaRPr lang="en-PH" sz="20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AutoNum type="arabicPeriod"/>
            </a:pPr>
            <a:r>
              <a:rPr lang="en-PH" sz="20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Why ride it other than the other public transportation available in our disposal?</a:t>
            </a:r>
          </a:p>
          <a:p>
            <a:pPr marL="457200" indent="-457200" algn="just">
              <a:buAutoNum type="arabicPeriod"/>
            </a:pPr>
            <a:endParaRPr lang="en-PH" sz="20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AutoNum type="arabicPeriod"/>
            </a:pPr>
            <a:r>
              <a:rPr lang="en-PH" sz="20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Give us any suggestions that you think can help PNR improve and make it a more effective public transportation in the future.</a:t>
            </a:r>
          </a:p>
        </p:txBody>
      </p:sp>
    </p:spTree>
    <p:extLst>
      <p:ext uri="{BB962C8B-B14F-4D97-AF65-F5344CB8AC3E}">
        <p14:creationId xmlns:p14="http://schemas.microsoft.com/office/powerpoint/2010/main" val="141117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1870500" cy="18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</a:t>
            </a:r>
            <a:r>
              <a:rPr lang="en">
                <a:solidFill>
                  <a:srgbClr val="607D8B"/>
                </a:solidFill>
              </a:rPr>
              <a:t>BIG</a:t>
            </a:r>
            <a:r>
              <a:rPr lang="en"/>
              <a:t> IMPACT?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Use big image.</a:t>
            </a:r>
            <a:endParaRPr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</a:t>
            </a:r>
            <a:r>
              <a:rPr lang="en">
                <a:solidFill>
                  <a:srgbClr val="673AB7"/>
                </a:solidFill>
              </a:rPr>
              <a:t>EXPLAIN</a:t>
            </a:r>
            <a:r>
              <a:rPr lang="en"/>
              <a:t> YOUR IDEAS</a:t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314970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648915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4819425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1" name="Google Shape;201;p25"/>
          <p:cNvGrpSpPr/>
          <p:nvPr/>
        </p:nvGrpSpPr>
        <p:grpSpPr>
          <a:xfrm>
            <a:off x="726863" y="3266360"/>
            <a:ext cx="453641" cy="447356"/>
            <a:chOff x="3292425" y="3664250"/>
            <a:chExt cx="397025" cy="391525"/>
          </a:xfrm>
        </p:grpSpPr>
        <p:sp>
          <p:nvSpPr>
            <p:cNvPr id="202" name="Google Shape;202;p2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788850" y="666525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solidFill>
                  <a:srgbClr val="673AB7"/>
                </a:solidFill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1208402" y="1611246"/>
            <a:ext cx="3123000" cy="2401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903043" y="2893553"/>
            <a:ext cx="1734300" cy="9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Vestibulum nec congue tempus</a:t>
            </a:r>
            <a:endParaRPr sz="12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14" name="Google Shape;214;p26"/>
          <p:cNvGrpSpPr/>
          <p:nvPr/>
        </p:nvGrpSpPr>
        <p:grpSpPr>
          <a:xfrm>
            <a:off x="1721384" y="3649526"/>
            <a:ext cx="2943518" cy="948035"/>
            <a:chOff x="3698064" y="3159725"/>
            <a:chExt cx="2449869" cy="789043"/>
          </a:xfrm>
        </p:grpSpPr>
        <p:sp>
          <p:nvSpPr>
            <p:cNvPr id="215" name="Google Shape;215;p26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3F51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16" name="Google Shape;216;p26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3F51B5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</a:t>
              </a:r>
              <a:endParaRPr sz="800">
                <a:solidFill>
                  <a:srgbClr val="3F51B5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rgbClr val="3F51B5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8" name="Google Shape;218;p26"/>
          <p:cNvGrpSpPr/>
          <p:nvPr/>
        </p:nvGrpSpPr>
        <p:grpSpPr>
          <a:xfrm>
            <a:off x="922469" y="1686257"/>
            <a:ext cx="1501385" cy="2642717"/>
            <a:chOff x="3033133" y="1525710"/>
            <a:chExt cx="1249592" cy="2199515"/>
          </a:xfrm>
        </p:grpSpPr>
        <p:sp>
          <p:nvSpPr>
            <p:cNvPr id="219" name="Google Shape;219;p26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196F3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0" name="Google Shape;220;p26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2196F3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</a:t>
              </a:r>
              <a:endParaRPr sz="800">
                <a:solidFill>
                  <a:srgbClr val="2196F3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rgbClr val="2196F3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03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2431042" y="1292634"/>
            <a:ext cx="2123571" cy="2237190"/>
            <a:chOff x="4288708" y="1198100"/>
            <a:chExt cx="1767434" cy="1861998"/>
          </a:xfrm>
        </p:grpSpPr>
        <p:sp>
          <p:nvSpPr>
            <p:cNvPr id="223" name="Google Shape;223;p26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name="adj1" fmla="val 25514"/>
                <a:gd name="adj2" fmla="val 64322"/>
              </a:avLst>
            </a:prstGeom>
            <a:solidFill>
              <a:srgbClr val="673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rgbClr val="673AB7"/>
            </a:solidFill>
            <a:ln>
              <a:noFill/>
            </a:ln>
            <a:effectLst>
              <a:outerShdw blurRad="57150" dist="19050" dir="5400000" algn="bl" rotWithShape="0">
                <a:srgbClr val="212121">
                  <a:alpha val="3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</a:t>
              </a:r>
              <a:endPara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5" name="Google Shape;225;p26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673AB7"/>
                  </a:solidFill>
                  <a:latin typeface="Karla"/>
                  <a:ea typeface="Karla"/>
                  <a:cs typeface="Karla"/>
                  <a:sym typeface="Karla"/>
                </a:rPr>
                <a:t>Vestibulum nec congue tempus</a:t>
              </a:r>
              <a:endParaRPr sz="800">
                <a:solidFill>
                  <a:srgbClr val="673AB7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solidFill>
                  <a:srgbClr val="3F51B5"/>
                </a:solidFill>
              </a:rPr>
              <a:t>COMPARE</a:t>
            </a:r>
            <a:r>
              <a:rPr lang="en"/>
              <a:t> DATA</a:t>
            </a:r>
            <a:endParaRPr/>
          </a:p>
        </p:txBody>
      </p:sp>
      <p:graphicFrame>
        <p:nvGraphicFramePr>
          <p:cNvPr id="231" name="Google Shape;231;p27"/>
          <p:cNvGraphicFramePr/>
          <p:nvPr/>
        </p:nvGraphicFramePr>
        <p:xfrm>
          <a:off x="952500" y="2462181"/>
          <a:ext cx="5610600" cy="2040425"/>
        </p:xfrm>
        <a:graphic>
          <a:graphicData uri="http://schemas.openxmlformats.org/drawingml/2006/table">
            <a:tbl>
              <a:tblPr>
                <a:noFill/>
                <a:tableStyleId>{A12C1277-BA0C-4181-B262-B60E00A9D052}</a:tableStyleId>
              </a:tblPr>
              <a:tblGrid>
                <a:gridCol w="140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Yellow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Blue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Orange</a:t>
                      </a:r>
                      <a:endParaRPr sz="1100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100" b="1"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32" name="Google Shape;232;p27"/>
          <p:cNvGrpSpPr/>
          <p:nvPr/>
        </p:nvGrpSpPr>
        <p:grpSpPr>
          <a:xfrm>
            <a:off x="927894" y="1303822"/>
            <a:ext cx="449036" cy="470808"/>
            <a:chOff x="5961125" y="1623900"/>
            <a:chExt cx="427450" cy="448175"/>
          </a:xfrm>
        </p:grpSpPr>
        <p:sp>
          <p:nvSpPr>
            <p:cNvPr id="233" name="Google Shape;233;p2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6" y="356887"/>
            <a:ext cx="8765948" cy="44297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>
            <a:spLocks noGrp="1"/>
          </p:cNvSpPr>
          <p:nvPr>
            <p:ph type="title" idx="4294967295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28"/>
          <p:cNvSpPr/>
          <p:nvPr/>
        </p:nvSpPr>
        <p:spPr>
          <a:xfrm>
            <a:off x="1829825" y="1504206"/>
            <a:ext cx="702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our office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943625" y="1778700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2739063" y="3417500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3828800" y="15710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4493563" y="37557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6797475" y="20292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651300" y="3854825"/>
            <a:ext cx="156875" cy="135676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8"/>
          <p:cNvGrpSpPr/>
          <p:nvPr/>
        </p:nvGrpSpPr>
        <p:grpSpPr>
          <a:xfrm>
            <a:off x="665686" y="3817432"/>
            <a:ext cx="393060" cy="393060"/>
            <a:chOff x="5941025" y="3634400"/>
            <a:chExt cx="467650" cy="467650"/>
          </a:xfrm>
        </p:grpSpPr>
        <p:sp>
          <p:nvSpPr>
            <p:cNvPr id="255" name="Google Shape;255;p2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>
            <a:spLocks noGrp="1"/>
          </p:cNvSpPr>
          <p:nvPr>
            <p:ph type="ctrTitle" idx="4294967295"/>
          </p:nvPr>
        </p:nvSpPr>
        <p:spPr>
          <a:xfrm>
            <a:off x="635696" y="3107350"/>
            <a:ext cx="6136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03A9F4"/>
                </a:solidFill>
              </a:rPr>
              <a:t>89,526,124</a:t>
            </a:r>
            <a:endParaRPr sz="8600">
              <a:solidFill>
                <a:srgbClr val="03A9F4"/>
              </a:solidFill>
            </a:endParaRPr>
          </a:p>
        </p:txBody>
      </p:sp>
      <p:sp>
        <p:nvSpPr>
          <p:cNvPr id="267" name="Google Shape;267;p29"/>
          <p:cNvSpPr txBox="1">
            <a:spLocks noGrp="1"/>
          </p:cNvSpPr>
          <p:nvPr>
            <p:ph type="subTitle" idx="4294967295"/>
          </p:nvPr>
        </p:nvSpPr>
        <p:spPr>
          <a:xfrm>
            <a:off x="685800" y="3983050"/>
            <a:ext cx="6136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grpSp>
        <p:nvGrpSpPr>
          <p:cNvPr id="268" name="Google Shape;268;p29"/>
          <p:cNvGrpSpPr/>
          <p:nvPr/>
        </p:nvGrpSpPr>
        <p:grpSpPr>
          <a:xfrm>
            <a:off x="769689" y="1874542"/>
            <a:ext cx="920352" cy="865869"/>
            <a:chOff x="5972700" y="2330200"/>
            <a:chExt cx="411625" cy="387275"/>
          </a:xfrm>
        </p:grpSpPr>
        <p:sp>
          <p:nvSpPr>
            <p:cNvPr id="269" name="Google Shape;269;p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ctrTitle" idx="4294967295"/>
          </p:nvPr>
        </p:nvSpPr>
        <p:spPr>
          <a:xfrm>
            <a:off x="609600" y="724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r>
              <a:rPr lang="en" sz="7200">
                <a:solidFill>
                  <a:srgbClr val="00BCD4"/>
                </a:solidFill>
              </a:rPr>
              <a:t>$</a:t>
            </a:r>
            <a:endParaRPr sz="7200">
              <a:solidFill>
                <a:srgbClr val="00BCD4"/>
              </a:solidFill>
            </a:endParaRPr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4294967295"/>
          </p:nvPr>
        </p:nvSpPr>
        <p:spPr>
          <a:xfrm>
            <a:off x="6096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78" name="Google Shape;278;p30"/>
          <p:cNvSpPr txBox="1">
            <a:spLocks noGrp="1"/>
          </p:cNvSpPr>
          <p:nvPr>
            <p:ph type="ctrTitle" idx="4294967295"/>
          </p:nvPr>
        </p:nvSpPr>
        <p:spPr>
          <a:xfrm>
            <a:off x="609600" y="3657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</a:t>
            </a:r>
            <a:r>
              <a:rPr lang="en" sz="7200">
                <a:solidFill>
                  <a:srgbClr val="00BCD4"/>
                </a:solidFill>
              </a:rPr>
              <a:t>%</a:t>
            </a:r>
            <a:endParaRPr sz="7200">
              <a:solidFill>
                <a:srgbClr val="00BCD4"/>
              </a:solidFill>
            </a:endParaRPr>
          </a:p>
        </p:txBody>
      </p:sp>
      <p:sp>
        <p:nvSpPr>
          <p:cNvPr id="279" name="Google Shape;279;p30"/>
          <p:cNvSpPr txBox="1">
            <a:spLocks noGrp="1"/>
          </p:cNvSpPr>
          <p:nvPr>
            <p:ph type="subTitle" idx="4294967295"/>
          </p:nvPr>
        </p:nvSpPr>
        <p:spPr>
          <a:xfrm>
            <a:off x="6096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80" name="Google Shape;280;p30"/>
          <p:cNvSpPr txBox="1">
            <a:spLocks noGrp="1"/>
          </p:cNvSpPr>
          <p:nvPr>
            <p:ph type="ctrTitle" idx="4294967295"/>
          </p:nvPr>
        </p:nvSpPr>
        <p:spPr>
          <a:xfrm>
            <a:off x="609600" y="21910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</a:t>
            </a:r>
            <a:r>
              <a:rPr lang="en" sz="4800">
                <a:solidFill>
                  <a:srgbClr val="00BCD4"/>
                </a:solidFill>
              </a:rPr>
              <a:t>users</a:t>
            </a:r>
            <a:endParaRPr sz="4800">
              <a:solidFill>
                <a:srgbClr val="00BCD4"/>
              </a:solidFill>
            </a:endParaRPr>
          </a:p>
        </p:txBody>
      </p:sp>
      <p:sp>
        <p:nvSpPr>
          <p:cNvPr id="281" name="Google Shape;281;p30"/>
          <p:cNvSpPr txBox="1">
            <a:spLocks noGrp="1"/>
          </p:cNvSpPr>
          <p:nvPr>
            <p:ph type="subTitle" idx="4294967295"/>
          </p:nvPr>
        </p:nvSpPr>
        <p:spPr>
          <a:xfrm>
            <a:off x="6096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>
                <a:solidFill>
                  <a:srgbClr val="009688"/>
                </a:solidFill>
              </a:rPr>
              <a:t>PROCESS</a:t>
            </a:r>
            <a:r>
              <a:rPr lang="en"/>
              <a:t> IS EASY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First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5628300" y="1819925"/>
            <a:ext cx="376898" cy="330345"/>
            <a:chOff x="5323500" y="1591325"/>
            <a:chExt cx="376898" cy="330345"/>
          </a:xfrm>
        </p:grpSpPr>
        <p:sp>
          <p:nvSpPr>
            <p:cNvPr id="290" name="Google Shape;290;p31"/>
            <p:cNvSpPr/>
            <p:nvPr/>
          </p:nvSpPr>
          <p:spPr>
            <a:xfrm rot="5400000">
              <a:off x="5385398" y="1606670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 rot="5400000">
              <a:off x="5325900" y="1588925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oogle Shape;292;p31"/>
          <p:cNvGrpSpPr/>
          <p:nvPr/>
        </p:nvGrpSpPr>
        <p:grpSpPr>
          <a:xfrm>
            <a:off x="5628300" y="3014073"/>
            <a:ext cx="376898" cy="330345"/>
            <a:chOff x="5323500" y="1591325"/>
            <a:chExt cx="376898" cy="330345"/>
          </a:xfrm>
        </p:grpSpPr>
        <p:sp>
          <p:nvSpPr>
            <p:cNvPr id="293" name="Google Shape;293;p31"/>
            <p:cNvSpPr/>
            <p:nvPr/>
          </p:nvSpPr>
          <p:spPr>
            <a:xfrm rot="5400000">
              <a:off x="5385398" y="1606670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 rot="5400000">
              <a:off x="5325900" y="1588925"/>
              <a:ext cx="312600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31"/>
          <p:cNvSpPr txBox="1"/>
          <p:nvPr/>
        </p:nvSpPr>
        <p:spPr>
          <a:xfrm>
            <a:off x="4004250" y="2257823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Second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4004250" y="3451971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Last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97" name="Google Shape;297;p31"/>
          <p:cNvGrpSpPr/>
          <p:nvPr/>
        </p:nvGrpSpPr>
        <p:grpSpPr>
          <a:xfrm>
            <a:off x="749581" y="3409804"/>
            <a:ext cx="408208" cy="465260"/>
            <a:chOff x="4630125" y="278900"/>
            <a:chExt cx="400675" cy="456675"/>
          </a:xfrm>
        </p:grpSpPr>
        <p:sp>
          <p:nvSpPr>
            <p:cNvPr id="298" name="Google Shape;298;p3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</a:t>
            </a:r>
            <a:r>
              <a:rPr lang="en">
                <a:solidFill>
                  <a:srgbClr val="4CAF50"/>
                </a:solidFill>
              </a:rPr>
              <a:t>REVIEW</a:t>
            </a:r>
            <a:r>
              <a:rPr lang="en"/>
              <a:t> SOME CONCEPTS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847599" y="230505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309" name="Google Shape;309;p32"/>
          <p:cNvSpPr txBox="1">
            <a:spLocks noGrp="1"/>
          </p:cNvSpPr>
          <p:nvPr>
            <p:ph type="body" idx="2"/>
          </p:nvPr>
        </p:nvSpPr>
        <p:spPr>
          <a:xfrm>
            <a:off x="2990950" y="230505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310" name="Google Shape;310;p32"/>
          <p:cNvSpPr txBox="1">
            <a:spLocks noGrp="1"/>
          </p:cNvSpPr>
          <p:nvPr>
            <p:ph type="body" idx="3"/>
          </p:nvPr>
        </p:nvSpPr>
        <p:spPr>
          <a:xfrm>
            <a:off x="5134301" y="230505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847599" y="350520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2"/>
          </p:nvPr>
        </p:nvSpPr>
        <p:spPr>
          <a:xfrm>
            <a:off x="2990950" y="350520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313" name="Google Shape;313;p32"/>
          <p:cNvSpPr txBox="1">
            <a:spLocks noGrp="1"/>
          </p:cNvSpPr>
          <p:nvPr>
            <p:ph type="body" idx="3"/>
          </p:nvPr>
        </p:nvSpPr>
        <p:spPr>
          <a:xfrm>
            <a:off x="5134301" y="3505200"/>
            <a:ext cx="20388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grpSp>
        <p:nvGrpSpPr>
          <p:cNvPr id="314" name="Google Shape;314;p32"/>
          <p:cNvGrpSpPr/>
          <p:nvPr/>
        </p:nvGrpSpPr>
        <p:grpSpPr>
          <a:xfrm>
            <a:off x="927968" y="1342215"/>
            <a:ext cx="432381" cy="432313"/>
            <a:chOff x="1923675" y="1633650"/>
            <a:chExt cx="436000" cy="435975"/>
          </a:xfrm>
        </p:grpSpPr>
        <p:sp>
          <p:nvSpPr>
            <p:cNvPr id="315" name="Google Shape;315;p3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9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solidFill>
                  <a:srgbClr val="8BC34A"/>
                </a:solidFill>
                <a:hlinkClick r:id="rId3"/>
              </a:rPr>
              <a:t>Google Sheets</a:t>
            </a:r>
            <a:endParaRPr>
              <a:solidFill>
                <a:srgbClr val="8BC34A"/>
              </a:solidFill>
            </a:endParaRPr>
          </a:p>
        </p:txBody>
      </p:sp>
      <p:pic>
        <p:nvPicPr>
          <p:cNvPr id="327" name="Google Shape;32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48025"/>
            <a:ext cx="6235874" cy="36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698500" ty="1276350" sx="96000" sy="100000" flip="none" algn="ctr"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5142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Interviewee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1622-7287-4426-88BA-8CFDF81F64C6}"/>
              </a:ext>
            </a:extLst>
          </p:cNvPr>
          <p:cNvSpPr txBox="1"/>
          <p:nvPr/>
        </p:nvSpPr>
        <p:spPr>
          <a:xfrm>
            <a:off x="0" y="0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anose="020B0604020202020204" charset="0"/>
              </a:rPr>
              <a:t>Angelica Mendoza || 28 years old || Programmer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956B1-7F75-47C5-AF42-CD18C946B575}"/>
              </a:ext>
            </a:extLst>
          </p:cNvPr>
          <p:cNvSpPr txBox="1"/>
          <p:nvPr/>
        </p:nvSpPr>
        <p:spPr>
          <a:xfrm>
            <a:off x="67243" y="1002089"/>
            <a:ext cx="3765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Once a month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Efficient, less traffic – can reach many destinations, and fare is cost-effective than the others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Airconditioning units, impose stricter rules when it comes to the loading and unloading process.</a:t>
            </a:r>
          </a:p>
        </p:txBody>
      </p:sp>
    </p:spTree>
    <p:extLst>
      <p:ext uri="{BB962C8B-B14F-4D97-AF65-F5344CB8AC3E}">
        <p14:creationId xmlns:p14="http://schemas.microsoft.com/office/powerpoint/2010/main" val="392773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/>
          <p:nvPr/>
        </p:nvSpPr>
        <p:spPr>
          <a:xfrm>
            <a:off x="5985010" y="489825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6078325" y="839000"/>
            <a:ext cx="1888500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DC39"/>
                </a:solidFill>
              </a:rPr>
              <a:t>ANDROID</a:t>
            </a:r>
            <a:r>
              <a:rPr lang="en"/>
              <a:t> PROJECT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969460" y="1322199"/>
            <a:ext cx="280383" cy="48568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/>
          <p:nvPr/>
        </p:nvSpPr>
        <p:spPr>
          <a:xfrm>
            <a:off x="6062196" y="629123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5"/>
          <p:cNvSpPr/>
          <p:nvPr/>
        </p:nvSpPr>
        <p:spPr>
          <a:xfrm>
            <a:off x="61991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5" name="Google Shape;345;p35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EB3B"/>
                </a:solidFill>
              </a:rPr>
              <a:t>IPHONE</a:t>
            </a:r>
            <a:r>
              <a:rPr lang="en"/>
              <a:t> PROJECT</a:t>
            </a:r>
            <a:endParaRPr/>
          </a:p>
        </p:txBody>
      </p:sp>
      <p:sp>
        <p:nvSpPr>
          <p:cNvPr id="346" name="Google Shape;346;p3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969460" y="1322199"/>
            <a:ext cx="280383" cy="48568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/>
          <p:nvPr/>
        </p:nvSpPr>
        <p:spPr>
          <a:xfrm>
            <a:off x="5549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>
            <a:off x="5748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C107"/>
                </a:solidFill>
              </a:rPr>
              <a:t>TABLET</a:t>
            </a:r>
            <a:r>
              <a:rPr lang="en"/>
              <a:t> PROJECT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927963" y="134961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/>
          <p:nvPr/>
        </p:nvSpPr>
        <p:spPr>
          <a:xfrm>
            <a:off x="3864701" y="713790"/>
            <a:ext cx="4871019" cy="3792143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4068509" y="916921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  <a:endParaRPr sz="10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800"/>
                </a:solidFill>
              </a:rPr>
              <a:t>DESKTOP</a:t>
            </a:r>
            <a:r>
              <a:rPr lang="en"/>
              <a:t> PROJECT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23349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grpSp>
        <p:nvGrpSpPr>
          <p:cNvPr id="367" name="Google Shape;367;p37"/>
          <p:cNvGrpSpPr/>
          <p:nvPr/>
        </p:nvGrpSpPr>
        <p:grpSpPr>
          <a:xfrm>
            <a:off x="968387" y="1337659"/>
            <a:ext cx="460581" cy="436282"/>
            <a:chOff x="2583100" y="2973775"/>
            <a:chExt cx="461550" cy="437200"/>
          </a:xfrm>
        </p:grpSpPr>
        <p:sp>
          <p:nvSpPr>
            <p:cNvPr id="368" name="Google Shape;368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5722"/>
                </a:solidFill>
              </a:rPr>
              <a:t>THANKS!</a:t>
            </a:r>
            <a:endParaRPr sz="1800">
              <a:solidFill>
                <a:srgbClr val="FF5722"/>
              </a:solidFill>
            </a:endParaRPr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77" name="Google Shape;377;p38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45315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 @username &amp; user@mail.me</a:t>
            </a:r>
            <a:endParaRPr/>
          </a:p>
        </p:txBody>
      </p:sp>
      <p:grpSp>
        <p:nvGrpSpPr>
          <p:cNvPr id="378" name="Google Shape;378;p38"/>
          <p:cNvGrpSpPr/>
          <p:nvPr/>
        </p:nvGrpSpPr>
        <p:grpSpPr>
          <a:xfrm>
            <a:off x="792663" y="2113065"/>
            <a:ext cx="432176" cy="432176"/>
            <a:chOff x="1278900" y="2333250"/>
            <a:chExt cx="381175" cy="381175"/>
          </a:xfrm>
        </p:grpSpPr>
        <p:sp>
          <p:nvSpPr>
            <p:cNvPr id="379" name="Google Shape;379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4336"/>
                </a:solidFill>
              </a:rPr>
              <a:t>CREDITS</a:t>
            </a:r>
            <a:endParaRPr>
              <a:solidFill>
                <a:srgbClr val="F44336"/>
              </a:solidFill>
            </a:endParaRPr>
          </a:p>
        </p:txBody>
      </p:sp>
      <p:sp>
        <p:nvSpPr>
          <p:cNvPr id="389" name="Google Shape;389;p39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Special thanks to all the people who made and released these awesome resources for free: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Presentation template by </a:t>
            </a:r>
            <a:r>
              <a:rPr lang="en" sz="1400" u="sng">
                <a:hlinkClick r:id="rId3"/>
              </a:rPr>
              <a:t>SlidesCarnival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Photographs by </a:t>
            </a:r>
            <a:r>
              <a:rPr lang="en" sz="1400" u="sng">
                <a:hlinkClick r:id="rId4"/>
              </a:rPr>
              <a:t>Death to the Stock Photo</a:t>
            </a:r>
            <a:r>
              <a:rPr lang="en" sz="1400"/>
              <a:t> (</a:t>
            </a:r>
            <a:r>
              <a:rPr lang="en" sz="1400" u="sng">
                <a:hlinkClick r:id="rId5"/>
              </a:rPr>
              <a:t>license</a:t>
            </a:r>
            <a:r>
              <a:rPr lang="en" sz="1400"/>
              <a:t>)</a:t>
            </a:r>
            <a:endParaRPr sz="1400"/>
          </a:p>
        </p:txBody>
      </p:sp>
      <p:grpSp>
        <p:nvGrpSpPr>
          <p:cNvPr id="390" name="Google Shape;390;p39"/>
          <p:cNvGrpSpPr/>
          <p:nvPr/>
        </p:nvGrpSpPr>
        <p:grpSpPr>
          <a:xfrm>
            <a:off x="927929" y="1325568"/>
            <a:ext cx="449033" cy="449033"/>
            <a:chOff x="2594050" y="1631825"/>
            <a:chExt cx="439625" cy="439625"/>
          </a:xfrm>
        </p:grpSpPr>
        <p:sp>
          <p:nvSpPr>
            <p:cNvPr id="391" name="Google Shape;391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38350" y="18079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</a:t>
            </a:r>
            <a:r>
              <a:rPr lang="en">
                <a:solidFill>
                  <a:srgbClr val="E91E63"/>
                </a:solidFill>
              </a:rPr>
              <a:t>DESIGN</a:t>
            </a:r>
            <a:endParaRPr>
              <a:solidFill>
                <a:srgbClr val="E91E63"/>
              </a:solidFill>
            </a:endParaRPr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868475" y="2326875"/>
            <a:ext cx="66387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This presentations uses the following typographies and colors:</a:t>
            </a: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/>
              <a:t>Titles: </a:t>
            </a:r>
            <a:r>
              <a:rPr lang="en" sz="1000" b="1"/>
              <a:t>Montserrat</a:t>
            </a: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▸"/>
            </a:pPr>
            <a:r>
              <a:rPr lang="en" sz="1000"/>
              <a:t>Body copy: </a:t>
            </a:r>
            <a:r>
              <a:rPr lang="en" sz="1000" b="1"/>
              <a:t>Karla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download the fonts on these pages: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E91E63"/>
                </a:solidFill>
                <a:hlinkClick r:id="rId3"/>
              </a:rPr>
              <a:t>https://www.fontsquirrel.com/fonts/montserrat</a:t>
            </a:r>
            <a:endParaRPr sz="1000">
              <a:solidFill>
                <a:srgbClr val="E91E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E91E63"/>
                </a:solidFill>
                <a:hlinkClick r:id="rId4"/>
              </a:rPr>
              <a:t>https://www.fontsquirrel.com/fonts/karla</a:t>
            </a:r>
            <a:endParaRPr sz="1000">
              <a:solidFill>
                <a:srgbClr val="E91E6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Red </a:t>
            </a:r>
            <a:r>
              <a:rPr lang="en" sz="1000">
                <a:solidFill>
                  <a:srgbClr val="FFFFFF"/>
                </a:solidFill>
                <a:highlight>
                  <a:srgbClr val="F44336"/>
                </a:highlight>
              </a:rPr>
              <a:t>#F44336</a:t>
            </a:r>
            <a:r>
              <a:rPr lang="en" sz="1000"/>
              <a:t>		Deep orange </a:t>
            </a:r>
            <a:r>
              <a:rPr lang="en" sz="1000">
                <a:solidFill>
                  <a:srgbClr val="FFFFFF"/>
                </a:solidFill>
                <a:highlight>
                  <a:srgbClr val="FF5722"/>
                </a:highlight>
              </a:rPr>
              <a:t>#FF5722</a:t>
            </a:r>
            <a:r>
              <a:rPr lang="en" sz="1000"/>
              <a:t>	Orange </a:t>
            </a:r>
            <a:r>
              <a:rPr lang="en" sz="1000">
                <a:solidFill>
                  <a:srgbClr val="FFFFFF"/>
                </a:solidFill>
                <a:highlight>
                  <a:srgbClr val="FF9800"/>
                </a:highlight>
              </a:rPr>
              <a:t>#FF9800</a:t>
            </a:r>
            <a:r>
              <a:rPr lang="en" sz="1000"/>
              <a:t>	Amber </a:t>
            </a:r>
            <a:r>
              <a:rPr lang="en" sz="1000">
                <a:solidFill>
                  <a:schemeClr val="dk1"/>
                </a:solidFill>
                <a:highlight>
                  <a:srgbClr val="FFC107"/>
                </a:highlight>
              </a:rPr>
              <a:t>#FFC107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Yellow </a:t>
            </a:r>
            <a:r>
              <a:rPr lang="en" sz="1000">
                <a:solidFill>
                  <a:schemeClr val="dk1"/>
                </a:solidFill>
                <a:highlight>
                  <a:srgbClr val="FFEB3B"/>
                </a:highlight>
              </a:rPr>
              <a:t>#FFEB3B</a:t>
            </a:r>
            <a:r>
              <a:rPr lang="en" sz="1000"/>
              <a:t>		Lime </a:t>
            </a:r>
            <a:r>
              <a:rPr lang="en" sz="1000">
                <a:solidFill>
                  <a:schemeClr val="dk1"/>
                </a:solidFill>
                <a:highlight>
                  <a:srgbClr val="CDDC39"/>
                </a:highlight>
              </a:rPr>
              <a:t>#CDDC39</a:t>
            </a:r>
            <a:r>
              <a:rPr lang="en" sz="1000"/>
              <a:t>		Green </a:t>
            </a:r>
            <a:r>
              <a:rPr lang="en" sz="1000">
                <a:solidFill>
                  <a:srgbClr val="FFFFFF"/>
                </a:solidFill>
                <a:highlight>
                  <a:srgbClr val="8BC34A"/>
                </a:highlight>
              </a:rPr>
              <a:t>#8BC34A</a:t>
            </a:r>
            <a:r>
              <a:rPr lang="en" sz="1000"/>
              <a:t>		Dark green </a:t>
            </a:r>
            <a:r>
              <a:rPr lang="en" sz="1000">
                <a:solidFill>
                  <a:srgbClr val="FFFFFF"/>
                </a:solidFill>
                <a:highlight>
                  <a:srgbClr val="4CAF50"/>
                </a:highlight>
              </a:rPr>
              <a:t>#4CAF50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Teal </a:t>
            </a:r>
            <a:r>
              <a:rPr lang="en" sz="1000">
                <a:solidFill>
                  <a:srgbClr val="FFFFFF"/>
                </a:solidFill>
                <a:highlight>
                  <a:srgbClr val="009688"/>
                </a:highlight>
              </a:rPr>
              <a:t>#009688</a:t>
            </a:r>
            <a:r>
              <a:rPr lang="en" sz="1000"/>
              <a:t>		Cyan </a:t>
            </a:r>
            <a:r>
              <a:rPr lang="en" sz="1000">
                <a:solidFill>
                  <a:srgbClr val="FFFFFF"/>
                </a:solidFill>
                <a:highlight>
                  <a:srgbClr val="00BCD4"/>
                </a:highlight>
              </a:rPr>
              <a:t>#00BCD4</a:t>
            </a:r>
            <a:r>
              <a:rPr lang="en" sz="1000"/>
              <a:t>		Blue </a:t>
            </a:r>
            <a:r>
              <a:rPr lang="en" sz="1000">
                <a:solidFill>
                  <a:srgbClr val="FFFFFF"/>
                </a:solidFill>
                <a:highlight>
                  <a:srgbClr val="03A9F4"/>
                </a:highlight>
              </a:rPr>
              <a:t>#03A9F4</a:t>
            </a:r>
            <a:r>
              <a:rPr lang="en" sz="1000"/>
              <a:t>		Dark blue </a:t>
            </a:r>
            <a:r>
              <a:rPr lang="en" sz="1000">
                <a:solidFill>
                  <a:srgbClr val="FFFFFF"/>
                </a:solidFill>
                <a:highlight>
                  <a:srgbClr val="2196F3"/>
                </a:highlight>
              </a:rPr>
              <a:t>#2196F3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Indigo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  <a:highlight>
                  <a:srgbClr val="3F51B5"/>
                </a:highlight>
              </a:rPr>
              <a:t>#3F51B5</a:t>
            </a:r>
            <a:r>
              <a:rPr lang="en" sz="1000"/>
              <a:t>		Deep Purple </a:t>
            </a:r>
            <a:r>
              <a:rPr lang="en" sz="1000">
                <a:solidFill>
                  <a:srgbClr val="FFFFFF"/>
                </a:solidFill>
                <a:highlight>
                  <a:srgbClr val="673AB7"/>
                </a:highlight>
              </a:rPr>
              <a:t>#673AB7</a:t>
            </a:r>
            <a:r>
              <a:rPr lang="en" sz="1000"/>
              <a:t>	Purple </a:t>
            </a:r>
            <a:r>
              <a:rPr lang="en" sz="1000">
                <a:solidFill>
                  <a:srgbClr val="FFFFFF"/>
                </a:solidFill>
                <a:highlight>
                  <a:srgbClr val="9C27B0"/>
                </a:highlight>
              </a:rPr>
              <a:t>#9C27B0</a:t>
            </a:r>
            <a:r>
              <a:rPr lang="en" sz="1000"/>
              <a:t>	Magenta </a:t>
            </a:r>
            <a:r>
              <a:rPr lang="en" sz="1000">
                <a:solidFill>
                  <a:srgbClr val="FFFFFF"/>
                </a:solidFill>
                <a:highlight>
                  <a:srgbClr val="E91E63"/>
                </a:highlight>
              </a:rPr>
              <a:t>#E91E63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Blue gray</a:t>
            </a:r>
            <a:r>
              <a:rPr lang="en" sz="1000" b="1"/>
              <a:t> </a:t>
            </a:r>
            <a:r>
              <a:rPr lang="en" sz="1000">
                <a:solidFill>
                  <a:srgbClr val="FFFFFF"/>
                </a:solidFill>
                <a:highlight>
                  <a:srgbClr val="607D8B"/>
                </a:highlight>
              </a:rPr>
              <a:t>#607D8B</a:t>
            </a:r>
            <a:endParaRPr sz="1000" b="1"/>
          </a:p>
        </p:txBody>
      </p:sp>
      <p:sp>
        <p:nvSpPr>
          <p:cNvPr id="402" name="Google Shape;402;p40"/>
          <p:cNvSpPr txBox="1"/>
          <p:nvPr/>
        </p:nvSpPr>
        <p:spPr>
          <a:xfrm>
            <a:off x="7256751" y="260392"/>
            <a:ext cx="16116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900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03" name="Google Shape;403;p40"/>
          <p:cNvGrpSpPr/>
          <p:nvPr/>
        </p:nvGrpSpPr>
        <p:grpSpPr>
          <a:xfrm>
            <a:off x="927929" y="1325568"/>
            <a:ext cx="449033" cy="449033"/>
            <a:chOff x="2594050" y="1631825"/>
            <a:chExt cx="439625" cy="439625"/>
          </a:xfrm>
        </p:grpSpPr>
        <p:sp>
          <p:nvSpPr>
            <p:cNvPr id="404" name="Google Shape;404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4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Examples:</a:t>
            </a: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14" name="Google Shape;414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15" name="Google Shape;415;p4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30" name="Google Shape;430;p4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36" name="Google Shape;436;p4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4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44" name="Google Shape;444;p4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4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50" name="Google Shape;450;p4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58" name="Google Shape;458;p4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4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6" name="Google Shape;466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67" name="Google Shape;467;p4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" name="Google Shape;469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70" name="Google Shape;47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73" name="Google Shape;473;p4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77" name="Google Shape;477;p4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85" name="Google Shape;485;p4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92" name="Google Shape;492;p4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" name="Google Shape;496;p4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" name="Google Shape;497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98" name="Google Shape;498;p4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01" name="Google Shape;501;p4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07" name="Google Shape;507;p4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10" name="Google Shape;510;p4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18" name="Google Shape;518;p4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" name="Google Shape;523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24" name="Google Shape;524;p4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33" name="Google Shape;533;p4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38" name="Google Shape;538;p4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43" name="Google Shape;543;p4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48" name="Google Shape;548;p4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51" name="Google Shape;551;p4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54" name="Google Shape;554;p4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4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58" name="Google Shape;558;p4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0" name="Google Shape;560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61" name="Google Shape;561;p4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4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72" name="Google Shape;572;p4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4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" name="Google Shape;575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76" name="Google Shape;57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79" name="Google Shape;579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84" name="Google Shape;584;p4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4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89" name="Google Shape;589;p4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96" name="Google Shape;596;p4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06" name="Google Shape;606;p4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10" name="Google Shape;610;p4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14" name="Google Shape;614;p4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20" name="Google Shape;620;p4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23" name="Google Shape;623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31" name="Google Shape;631;p4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38" name="Google Shape;638;p4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41" name="Google Shape;641;p4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" name="Google Shape;645;p4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9" name="Google Shape;649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50" name="Google Shape;650;p4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59" name="Google Shape;659;p4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62" name="Google Shape;662;p4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69" name="Google Shape;669;p4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77" name="Google Shape;677;p4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81" name="Google Shape;681;p4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88" name="Google Shape;688;p4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92" name="Google Shape;692;p4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96" name="Google Shape;696;p4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02" name="Google Shape;702;p4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" name="Google Shape;729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30" name="Google Shape;730;p4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54" name="Google Shape;754;p4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69" name="Google Shape;769;p4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73" name="Google Shape;773;p4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80" name="Google Shape;780;p4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" name="Google Shape;788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89" name="Google Shape;789;p4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93" name="Google Shape;793;p4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99" name="Google Shape;799;p4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07" name="Google Shape;807;p4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14" name="Google Shape;814;p4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4" name="Google Shape;824;p4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36" name="Google Shape;836;p4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42" name="Google Shape;842;p4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1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50" name="Google Shape;850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53" name="Google Shape;853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41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56" name="Google Shape;856;p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8" name="Google Shape;858;p41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41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1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4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2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Now you can use any emoji as an icon!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7" name="Google Shape;867;p42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000000"/>
                </a:highlight>
                <a:latin typeface="Karla"/>
                <a:ea typeface="Karla"/>
                <a:cs typeface="Karla"/>
                <a:sym typeface="Karla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000000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8" name="Google Shape;868;p42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EB3B"/>
                </a:solidFill>
              </a:rPr>
              <a:t>😉</a:t>
            </a:r>
            <a:endParaRPr sz="9600">
              <a:solidFill>
                <a:srgbClr val="FFEB3B"/>
              </a:solidFill>
            </a:endParaRPr>
          </a:p>
        </p:txBody>
      </p:sp>
      <p:sp>
        <p:nvSpPr>
          <p:cNvPr id="869" name="Google Shape;869;p4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3175000" ty="-1270000" sx="100000" sy="100000" flip="none" algn="t"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5142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Interviewee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1622-7287-4426-88BA-8CFDF81F64C6}"/>
              </a:ext>
            </a:extLst>
          </p:cNvPr>
          <p:cNvSpPr txBox="1"/>
          <p:nvPr/>
        </p:nvSpPr>
        <p:spPr>
          <a:xfrm>
            <a:off x="0" y="0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anose="020B0604020202020204" charset="0"/>
              </a:rPr>
              <a:t>Zenaida Chavez || 20 years old ||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956B1-7F75-47C5-AF42-CD18C946B575}"/>
              </a:ext>
            </a:extLst>
          </p:cNvPr>
          <p:cNvSpPr txBox="1"/>
          <p:nvPr/>
        </p:nvSpPr>
        <p:spPr>
          <a:xfrm>
            <a:off x="67243" y="1556087"/>
            <a:ext cx="37651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Occasionally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Trains are much faster and less hassle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More train trams for more people to enjoy</a:t>
            </a:r>
          </a:p>
        </p:txBody>
      </p:sp>
    </p:spTree>
    <p:extLst>
      <p:ext uri="{BB962C8B-B14F-4D97-AF65-F5344CB8AC3E}">
        <p14:creationId xmlns:p14="http://schemas.microsoft.com/office/powerpoint/2010/main" val="273896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2286000" ty="0" sx="100000" sy="100000" flip="none" algn="ctr"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5142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Interviewee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1622-7287-4426-88BA-8CFDF81F64C6}"/>
              </a:ext>
            </a:extLst>
          </p:cNvPr>
          <p:cNvSpPr txBox="1"/>
          <p:nvPr/>
        </p:nvSpPr>
        <p:spPr>
          <a:xfrm>
            <a:off x="0" y="0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anose="020B0604020202020204" charset="0"/>
              </a:rPr>
              <a:t>Rommel Ormita || 20 years old ||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956B1-7F75-47C5-AF42-CD18C946B575}"/>
              </a:ext>
            </a:extLst>
          </p:cNvPr>
          <p:cNvSpPr txBox="1"/>
          <p:nvPr/>
        </p:nvSpPr>
        <p:spPr>
          <a:xfrm>
            <a:off x="67243" y="1002089"/>
            <a:ext cx="37651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Every other day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I consider riding jeepneys and buses, but PNR is more convenient for 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Have more trains to have more timeslots. Integrate beep system, innovate the trains because most of it are already old.</a:t>
            </a:r>
          </a:p>
        </p:txBody>
      </p:sp>
    </p:spTree>
    <p:extLst>
      <p:ext uri="{BB962C8B-B14F-4D97-AF65-F5344CB8AC3E}">
        <p14:creationId xmlns:p14="http://schemas.microsoft.com/office/powerpoint/2010/main" val="2736744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1968500" ty="0" sx="100000" sy="100000" flip="none" algn="ctr"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5142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Interviewee Insights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A1622-7287-4426-88BA-8CFDF81F64C6}"/>
              </a:ext>
            </a:extLst>
          </p:cNvPr>
          <p:cNvSpPr txBox="1"/>
          <p:nvPr/>
        </p:nvSpPr>
        <p:spPr>
          <a:xfrm>
            <a:off x="0" y="0"/>
            <a:ext cx="389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arla" panose="020B0604020202020204" charset="0"/>
              </a:rPr>
              <a:t>Inspire Manalang || 17 years old ||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956B1-7F75-47C5-AF42-CD18C946B575}"/>
              </a:ext>
            </a:extLst>
          </p:cNvPr>
          <p:cNvSpPr txBox="1"/>
          <p:nvPr/>
        </p:nvSpPr>
        <p:spPr>
          <a:xfrm>
            <a:off x="67243" y="1417588"/>
            <a:ext cx="3765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Everyday, when I go to school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I find it cheaper and efficient than the others.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PH" sz="1800" dirty="0">
              <a:solidFill>
                <a:schemeClr val="tx2">
                  <a:lumMod val="10000"/>
                </a:schemeClr>
              </a:solidFill>
              <a:latin typeface="Karl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PH" sz="1800" dirty="0">
                <a:solidFill>
                  <a:schemeClr val="tx2">
                    <a:lumMod val="10000"/>
                  </a:schemeClr>
                </a:solidFill>
                <a:latin typeface="Karla" panose="020B0604020202020204" charset="0"/>
              </a:rPr>
              <a:t>Proper maintenance of the railways, shorter interval of train arrivals.</a:t>
            </a:r>
          </a:p>
        </p:txBody>
      </p:sp>
    </p:spTree>
    <p:extLst>
      <p:ext uri="{BB962C8B-B14F-4D97-AF65-F5344CB8AC3E}">
        <p14:creationId xmlns:p14="http://schemas.microsoft.com/office/powerpoint/2010/main" val="425330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288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User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84B82-4ECE-448F-B816-86BE27589361}"/>
              </a:ext>
            </a:extLst>
          </p:cNvPr>
          <p:cNvSpPr txBox="1"/>
          <p:nvPr/>
        </p:nvSpPr>
        <p:spPr>
          <a:xfrm>
            <a:off x="134470" y="863590"/>
            <a:ext cx="70193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PH" sz="1800" dirty="0">
                <a:latin typeface="Karla" panose="020B0604020202020204" charset="0"/>
              </a:rPr>
              <a:t>Commuters need a way to ride the train comfortably.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PH" sz="1800" dirty="0">
              <a:latin typeface="Karl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800" dirty="0">
                <a:latin typeface="Karla" panose="020B0604020202020204" charset="0"/>
              </a:rPr>
              <a:t>Commuters need to be able to avoid long waiting 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800" dirty="0">
              <a:latin typeface="Karl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800" dirty="0">
                <a:latin typeface="Karla" panose="020B0604020202020204" charset="0"/>
              </a:rPr>
              <a:t>Commuters need a way to avoid the huge crowd in train stations.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800" dirty="0">
              <a:latin typeface="Karl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800" dirty="0">
                <a:latin typeface="Karla" panose="020B0604020202020204" charset="0"/>
              </a:rPr>
              <a:t>Commuters need a way to not worry about the train interval schedule.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H" sz="1800" dirty="0">
              <a:latin typeface="Karl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1800" dirty="0">
                <a:latin typeface="Karla" panose="020B0604020202020204" charset="0"/>
              </a:rPr>
              <a:t>Commuters need to be able to have their tickets in advance.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PH" sz="1800" dirty="0">
              <a:latin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3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44C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8121CA-B31C-405B-B05F-5575F0A8F523}"/>
              </a:ext>
            </a:extLst>
          </p:cNvPr>
          <p:cNvSpPr txBox="1"/>
          <p:nvPr/>
        </p:nvSpPr>
        <p:spPr>
          <a:xfrm>
            <a:off x="0" y="4497169"/>
            <a:ext cx="3368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3600" b="1" dirty="0">
                <a:latin typeface="Montserrat" panose="020B0604020202020204" charset="0"/>
              </a:rPr>
              <a:t>Point of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A03C9-4554-4C72-9151-8CEADCD7A517}"/>
              </a:ext>
            </a:extLst>
          </p:cNvPr>
          <p:cNvSpPr txBox="1"/>
          <p:nvPr/>
        </p:nvSpPr>
        <p:spPr>
          <a:xfrm>
            <a:off x="73704" y="2063918"/>
            <a:ext cx="658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000" dirty="0">
                <a:latin typeface="Karla" panose="020B0604020202020204" charset="0"/>
              </a:rPr>
              <a:t>Proper organization and developing more effective and efficient ways that can greatly impact everyday travel of train commuters.</a:t>
            </a:r>
          </a:p>
        </p:txBody>
      </p:sp>
    </p:spTree>
    <p:extLst>
      <p:ext uri="{BB962C8B-B14F-4D97-AF65-F5344CB8AC3E}">
        <p14:creationId xmlns:p14="http://schemas.microsoft.com/office/powerpoint/2010/main" val="3514567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999999"/>
      </a:dk1>
      <a:lt1>
        <a:srgbClr val="FFFFFF"/>
      </a:lt1>
      <a:dk2>
        <a:srgbClr val="B7B7B7"/>
      </a:dk2>
      <a:lt2>
        <a:srgbClr val="ECECEC"/>
      </a:lt2>
      <a:accent1>
        <a:srgbClr val="8BC34A"/>
      </a:accent1>
      <a:accent2>
        <a:srgbClr val="CDDC39"/>
      </a:accent2>
      <a:accent3>
        <a:srgbClr val="FFEB3B"/>
      </a:accent3>
      <a:accent4>
        <a:srgbClr val="FFC107"/>
      </a:accent4>
      <a:accent5>
        <a:srgbClr val="FF9800"/>
      </a:accent5>
      <a:accent6>
        <a:srgbClr val="F44336"/>
      </a:accent6>
      <a:hlink>
        <a:srgbClr val="00BCD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1475</Words>
  <Application>Microsoft Office PowerPoint</Application>
  <PresentationFormat>On-screen Show (16:9)</PresentationFormat>
  <Paragraphs>243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Karla</vt:lpstr>
      <vt:lpstr>Montserrat</vt:lpstr>
      <vt:lpstr>Arial</vt:lpstr>
      <vt:lpstr>Cadwal template</vt:lpstr>
      <vt:lpstr>PNR Commuters Manalang || Timo</vt:lpstr>
      <vt:lpstr>1. Need Finding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Story board</vt:lpstr>
      <vt:lpstr>Storyboard 1</vt:lpstr>
      <vt:lpstr>Storyboard 1</vt:lpstr>
      <vt:lpstr>Storyboard 1</vt:lpstr>
      <vt:lpstr>Storyboard 2</vt:lpstr>
      <vt:lpstr>Storyboard 2</vt:lpstr>
      <vt:lpstr>Storyboard 2</vt:lpstr>
      <vt:lpstr>Storyboard 3</vt:lpstr>
      <vt:lpstr>Storyboard 3</vt:lpstr>
      <vt:lpstr>Storyboard 3</vt:lpstr>
      <vt:lpstr>3. Prototype</vt:lpstr>
      <vt:lpstr>Prototype 1</vt:lpstr>
      <vt:lpstr>INSTRUCTIONS FOR USE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PNR Commuters Manalang || Timo</dc:title>
  <cp:lastModifiedBy>Patricia Dorothy Manalang</cp:lastModifiedBy>
  <cp:revision>25</cp:revision>
  <dcterms:modified xsi:type="dcterms:W3CDTF">2019-08-05T15:12:42Z</dcterms:modified>
</cp:coreProperties>
</file>